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5" autoAdjust="0"/>
    <p:restoredTop sz="94728" autoAdjust="0"/>
  </p:normalViewPr>
  <p:slideViewPr>
    <p:cSldViewPr>
      <p:cViewPr>
        <p:scale>
          <a:sx n="100" d="100"/>
          <a:sy n="100" d="100"/>
        </p:scale>
        <p:origin x="-1092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русский язык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1">
                  <c:v>2016-2017</c:v>
                </c:pt>
                <c:pt idx="2">
                  <c:v>2017-2018</c:v>
                </c:pt>
                <c:pt idx="3">
                  <c:v>2018-2019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1">
                  <c:v>0.82</c:v>
                </c:pt>
                <c:pt idx="2">
                  <c:v>0.86</c:v>
                </c:pt>
                <c:pt idx="3">
                  <c:v>0.86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математика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1">
                  <c:v>2016-2017</c:v>
                </c:pt>
                <c:pt idx="2">
                  <c:v>2017-2018</c:v>
                </c:pt>
                <c:pt idx="3">
                  <c:v>2018-2019</c:v>
                </c:pt>
              </c:strCache>
            </c:strRef>
          </c:cat>
          <c:val>
            <c:numRef>
              <c:f>Лист1!$C$2:$C$5</c:f>
              <c:numCache>
                <c:formatCode>0%</c:formatCode>
                <c:ptCount val="4"/>
                <c:pt idx="1">
                  <c:v>0.84</c:v>
                </c:pt>
                <c:pt idx="2">
                  <c:v>0.86</c:v>
                </c:pt>
                <c:pt idx="3">
                  <c:v>0.86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Литература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1">
                  <c:v>2016-2017</c:v>
                </c:pt>
                <c:pt idx="2">
                  <c:v>2017-2018</c:v>
                </c:pt>
                <c:pt idx="3">
                  <c:v>2018-2019</c:v>
                </c:pt>
              </c:strCache>
            </c:strRef>
          </c:cat>
          <c:val>
            <c:numRef>
              <c:f>Лист1!$D$2:$D$5</c:f>
              <c:numCache>
                <c:formatCode>0%</c:formatCode>
                <c:ptCount val="4"/>
                <c:pt idx="1">
                  <c:v>0.92</c:v>
                </c:pt>
                <c:pt idx="2">
                  <c:v>0.93</c:v>
                </c:pt>
                <c:pt idx="3">
                  <c:v>0.93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3812480"/>
        <c:axId val="103834752"/>
        <c:axId val="0"/>
      </c:bar3DChart>
      <c:catAx>
        <c:axId val="1038124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50"/>
            </a:pPr>
            <a:endParaRPr lang="ru-RU"/>
          </a:p>
        </c:txPr>
        <c:crossAx val="103834752"/>
        <c:crosses val="autoZero"/>
        <c:auto val="1"/>
        <c:lblAlgn val="ctr"/>
        <c:lblOffset val="100"/>
        <c:noMultiLvlLbl val="0"/>
      </c:catAx>
      <c:valAx>
        <c:axId val="103834752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0381248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34964232956998"/>
          <c:y val="5.1725563781126305E-2"/>
          <c:w val="0.34219425952748656"/>
          <c:h val="0.49816635678191346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Лист1!$A$2:$A$5</c:f>
              <c:strCache>
                <c:ptCount val="4"/>
                <c:pt idx="0">
                  <c:v>4"А"</c:v>
                </c:pt>
                <c:pt idx="1">
                  <c:v>4"Б"</c:v>
                </c:pt>
                <c:pt idx="2">
                  <c:v>4"В"</c:v>
                </c:pt>
                <c:pt idx="3">
                  <c:v>4"Г"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0.38</c:v>
                </c:pt>
                <c:pt idx="1">
                  <c:v>0.22</c:v>
                </c:pt>
                <c:pt idx="2">
                  <c:v>0.2</c:v>
                </c:pt>
                <c:pt idx="3">
                  <c:v>0.2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Динамика</a:t>
            </a:r>
            <a:r>
              <a:rPr lang="ru-RU" baseline="0" dirty="0" smtClean="0"/>
              <a:t> роста побед в конкурсах</a:t>
            </a:r>
            <a:endParaRPr lang="ru-RU" dirty="0"/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4785805990258816"/>
          <c:y val="0.339976920783985"/>
          <c:w val="0.58658299317454166"/>
          <c:h val="0.3607877627031605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участники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29</c:v>
                </c:pt>
                <c:pt idx="1">
                  <c:v>60</c:v>
                </c:pt>
                <c:pt idx="2">
                  <c:v>78</c:v>
                </c:pt>
                <c:pt idx="3">
                  <c:v>100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призеры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18</c:v>
                </c:pt>
                <c:pt idx="1">
                  <c:v>35</c:v>
                </c:pt>
                <c:pt idx="2">
                  <c:v>47</c:v>
                </c:pt>
                <c:pt idx="3">
                  <c:v>75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1519360"/>
        <c:axId val="41521152"/>
        <c:axId val="0"/>
      </c:bar3DChart>
      <c:catAx>
        <c:axId val="415193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41521152"/>
        <c:crosses val="autoZero"/>
        <c:auto val="1"/>
        <c:lblAlgn val="ctr"/>
        <c:lblOffset val="100"/>
        <c:noMultiLvlLbl val="0"/>
      </c:catAx>
      <c:valAx>
        <c:axId val="4152115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4151936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7380089637330298"/>
          <c:y val="0.45634696256689028"/>
          <c:w val="0.31597677160028603"/>
          <c:h val="0.21344269173583408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F91A16C-3026-485B-9514-6B4735DCB1DF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5FD0D375-1C7E-4CB0-AE5A-56502B334C4D}">
      <dgm:prSet phldrT="[Текст]" custT="1"/>
      <dgm:spPr/>
      <dgm:t>
        <a:bodyPr/>
        <a:lstStyle/>
        <a:p>
          <a:r>
            <a:rPr lang="ru-RU" sz="2000" dirty="0" smtClean="0"/>
            <a:t>Исследовательская работа</a:t>
          </a:r>
          <a:endParaRPr lang="ru-RU" sz="2000" dirty="0"/>
        </a:p>
      </dgm:t>
    </dgm:pt>
    <dgm:pt modelId="{F25EF518-E6D3-4B82-9D59-19EE96522753}" type="parTrans" cxnId="{5D548BC8-0128-4CFE-963F-E3BD8E1DA77D}">
      <dgm:prSet/>
      <dgm:spPr/>
      <dgm:t>
        <a:bodyPr/>
        <a:lstStyle/>
        <a:p>
          <a:endParaRPr lang="ru-RU"/>
        </a:p>
      </dgm:t>
    </dgm:pt>
    <dgm:pt modelId="{3829DCC6-CB77-4812-96CE-2FFEBA787688}" type="sibTrans" cxnId="{5D548BC8-0128-4CFE-963F-E3BD8E1DA77D}">
      <dgm:prSet/>
      <dgm:spPr/>
      <dgm:t>
        <a:bodyPr/>
        <a:lstStyle/>
        <a:p>
          <a:endParaRPr lang="ru-RU"/>
        </a:p>
      </dgm:t>
    </dgm:pt>
    <dgm:pt modelId="{40E0B76D-ECCE-437E-86DC-DE0BA5F50E50}">
      <dgm:prSet phldrT="[Текст]"/>
      <dgm:spPr/>
      <dgm:t>
        <a:bodyPr/>
        <a:lstStyle/>
        <a:p>
          <a:r>
            <a:rPr lang="ru-RU" dirty="0" smtClean="0"/>
            <a:t>Самостоятельная работа на интернет-портале «</a:t>
          </a:r>
          <a:r>
            <a:rPr lang="ru-RU" dirty="0" err="1" smtClean="0"/>
            <a:t>Учи.ру</a:t>
          </a:r>
          <a:r>
            <a:rPr lang="ru-RU" dirty="0" smtClean="0"/>
            <a:t>»</a:t>
          </a:r>
          <a:endParaRPr lang="ru-RU" dirty="0"/>
        </a:p>
      </dgm:t>
    </dgm:pt>
    <dgm:pt modelId="{5483A08C-F59F-4B0F-A58B-A78B41296AB6}" type="parTrans" cxnId="{9453E865-5C72-4FCF-A327-CCBADCD419FF}">
      <dgm:prSet/>
      <dgm:spPr/>
      <dgm:t>
        <a:bodyPr/>
        <a:lstStyle/>
        <a:p>
          <a:endParaRPr lang="ru-RU"/>
        </a:p>
      </dgm:t>
    </dgm:pt>
    <dgm:pt modelId="{8C3625CF-9E94-49C4-8BF8-46E9C6EE435A}" type="sibTrans" cxnId="{9453E865-5C72-4FCF-A327-CCBADCD419FF}">
      <dgm:prSet/>
      <dgm:spPr/>
      <dgm:t>
        <a:bodyPr/>
        <a:lstStyle/>
        <a:p>
          <a:endParaRPr lang="ru-RU"/>
        </a:p>
      </dgm:t>
    </dgm:pt>
    <dgm:pt modelId="{CA6D76FC-7F9E-4315-A1D9-6A32AD30898F}">
      <dgm:prSet phldrT="[Текст]" custT="1"/>
      <dgm:spPr/>
      <dgm:t>
        <a:bodyPr/>
        <a:lstStyle/>
        <a:p>
          <a:r>
            <a:rPr lang="ru-RU" sz="1400" dirty="0" smtClean="0"/>
            <a:t>Обучение в сотрудничестве</a:t>
          </a:r>
          <a:endParaRPr lang="ru-RU" sz="1400" dirty="0"/>
        </a:p>
      </dgm:t>
    </dgm:pt>
    <dgm:pt modelId="{8A4E4728-308D-4A88-A0C4-3948F4802E7F}" type="parTrans" cxnId="{41E8E313-0B87-4249-A0F1-C86E53934077}">
      <dgm:prSet/>
      <dgm:spPr/>
      <dgm:t>
        <a:bodyPr/>
        <a:lstStyle/>
        <a:p>
          <a:endParaRPr lang="ru-RU"/>
        </a:p>
      </dgm:t>
    </dgm:pt>
    <dgm:pt modelId="{FEB1BEAE-8DE8-485F-A1BC-092FE30E9B39}" type="sibTrans" cxnId="{41E8E313-0B87-4249-A0F1-C86E53934077}">
      <dgm:prSet/>
      <dgm:spPr/>
      <dgm:t>
        <a:bodyPr/>
        <a:lstStyle/>
        <a:p>
          <a:endParaRPr lang="ru-RU"/>
        </a:p>
      </dgm:t>
    </dgm:pt>
    <dgm:pt modelId="{0A37DBC3-6565-464E-B554-F603517BB9F6}" type="pres">
      <dgm:prSet presAssocID="{1F91A16C-3026-485B-9514-6B4735DCB1DF}" presName="compositeShape" presStyleCnt="0">
        <dgm:presLayoutVars>
          <dgm:chMax val="7"/>
          <dgm:dir/>
          <dgm:resizeHandles val="exact"/>
        </dgm:presLayoutVars>
      </dgm:prSet>
      <dgm:spPr/>
    </dgm:pt>
    <dgm:pt modelId="{414B186C-2159-4118-A70D-89DCF2C77342}" type="pres">
      <dgm:prSet presAssocID="{1F91A16C-3026-485B-9514-6B4735DCB1DF}" presName="wedge1" presStyleLbl="node1" presStyleIdx="0" presStyleCnt="3" custLinFactNeighborX="3246" custLinFactNeighborY="-1252"/>
      <dgm:spPr/>
      <dgm:t>
        <a:bodyPr/>
        <a:lstStyle/>
        <a:p>
          <a:endParaRPr lang="ru-RU"/>
        </a:p>
      </dgm:t>
    </dgm:pt>
    <dgm:pt modelId="{DE836D15-4E0E-4532-96B1-0F54299D1778}" type="pres">
      <dgm:prSet presAssocID="{1F91A16C-3026-485B-9514-6B4735DCB1DF}" presName="dummy1a" presStyleCnt="0"/>
      <dgm:spPr/>
    </dgm:pt>
    <dgm:pt modelId="{F25751BD-2F48-4AA2-9AA2-2139D29F0045}" type="pres">
      <dgm:prSet presAssocID="{1F91A16C-3026-485B-9514-6B4735DCB1DF}" presName="dummy1b" presStyleCnt="0"/>
      <dgm:spPr/>
    </dgm:pt>
    <dgm:pt modelId="{9A777089-335B-4BE1-971F-C3D45213CA65}" type="pres">
      <dgm:prSet presAssocID="{1F91A16C-3026-485B-9514-6B4735DCB1DF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3BA1C9-BC30-48A8-965D-58BCE55F3AAA}" type="pres">
      <dgm:prSet presAssocID="{1F91A16C-3026-485B-9514-6B4735DCB1DF}" presName="wedge2" presStyleLbl="node1" presStyleIdx="1" presStyleCnt="3" custLinFactNeighborX="-624" custLinFactNeighborY="-301"/>
      <dgm:spPr/>
      <dgm:t>
        <a:bodyPr/>
        <a:lstStyle/>
        <a:p>
          <a:endParaRPr lang="ru-RU"/>
        </a:p>
      </dgm:t>
    </dgm:pt>
    <dgm:pt modelId="{E75E0648-A981-4A78-825B-602A30D13595}" type="pres">
      <dgm:prSet presAssocID="{1F91A16C-3026-485B-9514-6B4735DCB1DF}" presName="dummy2a" presStyleCnt="0"/>
      <dgm:spPr/>
    </dgm:pt>
    <dgm:pt modelId="{02A54F09-08EF-49FD-B9EE-5673BBBB4846}" type="pres">
      <dgm:prSet presAssocID="{1F91A16C-3026-485B-9514-6B4735DCB1DF}" presName="dummy2b" presStyleCnt="0"/>
      <dgm:spPr/>
    </dgm:pt>
    <dgm:pt modelId="{E575435D-1AA4-420C-B302-866D175E3AC9}" type="pres">
      <dgm:prSet presAssocID="{1F91A16C-3026-485B-9514-6B4735DCB1DF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06666B-5E39-4B74-BADE-2FFC8C96465F}" type="pres">
      <dgm:prSet presAssocID="{1F91A16C-3026-485B-9514-6B4735DCB1DF}" presName="wedge3" presStyleLbl="node1" presStyleIdx="2" presStyleCnt="3" custLinFactNeighborX="-3692" custLinFactNeighborY="-256"/>
      <dgm:spPr/>
      <dgm:t>
        <a:bodyPr/>
        <a:lstStyle/>
        <a:p>
          <a:endParaRPr lang="ru-RU"/>
        </a:p>
      </dgm:t>
    </dgm:pt>
    <dgm:pt modelId="{1C3BE864-286A-43A5-AF50-79D33832B267}" type="pres">
      <dgm:prSet presAssocID="{1F91A16C-3026-485B-9514-6B4735DCB1DF}" presName="dummy3a" presStyleCnt="0"/>
      <dgm:spPr/>
    </dgm:pt>
    <dgm:pt modelId="{238D99EE-F084-43E0-9129-37A704407D1C}" type="pres">
      <dgm:prSet presAssocID="{1F91A16C-3026-485B-9514-6B4735DCB1DF}" presName="dummy3b" presStyleCnt="0"/>
      <dgm:spPr/>
    </dgm:pt>
    <dgm:pt modelId="{085ABC0F-0F59-48D4-A730-00D374D9A181}" type="pres">
      <dgm:prSet presAssocID="{1F91A16C-3026-485B-9514-6B4735DCB1DF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3FC213-8D91-4F12-96BB-0310E5C8AFC7}" type="pres">
      <dgm:prSet presAssocID="{3829DCC6-CB77-4812-96CE-2FFEBA787688}" presName="arrowWedge1" presStyleLbl="fgSibTrans2D1" presStyleIdx="0" presStyleCnt="3"/>
      <dgm:spPr/>
    </dgm:pt>
    <dgm:pt modelId="{6A539FDA-847E-42B2-AAF8-BD3A1010C4C3}" type="pres">
      <dgm:prSet presAssocID="{8C3625CF-9E94-49C4-8BF8-46E9C6EE435A}" presName="arrowWedge2" presStyleLbl="fgSibTrans2D1" presStyleIdx="1" presStyleCnt="3"/>
      <dgm:spPr/>
    </dgm:pt>
    <dgm:pt modelId="{AD99BEA2-27BF-407D-BE45-36630F755CAF}" type="pres">
      <dgm:prSet presAssocID="{FEB1BEAE-8DE8-485F-A1BC-092FE30E9B39}" presName="arrowWedge3" presStyleLbl="fgSibTrans2D1" presStyleIdx="2" presStyleCnt="3"/>
      <dgm:spPr/>
    </dgm:pt>
  </dgm:ptLst>
  <dgm:cxnLst>
    <dgm:cxn modelId="{69C8F293-48D2-47E3-8BB0-67A4E61EE039}" type="presOf" srcId="{5FD0D375-1C7E-4CB0-AE5A-56502B334C4D}" destId="{414B186C-2159-4118-A70D-89DCF2C77342}" srcOrd="0" destOrd="0" presId="urn:microsoft.com/office/officeart/2005/8/layout/cycle8"/>
    <dgm:cxn modelId="{41E8E313-0B87-4249-A0F1-C86E53934077}" srcId="{1F91A16C-3026-485B-9514-6B4735DCB1DF}" destId="{CA6D76FC-7F9E-4315-A1D9-6A32AD30898F}" srcOrd="2" destOrd="0" parTransId="{8A4E4728-308D-4A88-A0C4-3948F4802E7F}" sibTransId="{FEB1BEAE-8DE8-485F-A1BC-092FE30E9B39}"/>
    <dgm:cxn modelId="{B05F0211-5398-4A2E-A8C6-8BA91374E5C8}" type="presOf" srcId="{40E0B76D-ECCE-437E-86DC-DE0BA5F50E50}" destId="{E575435D-1AA4-420C-B302-866D175E3AC9}" srcOrd="1" destOrd="0" presId="urn:microsoft.com/office/officeart/2005/8/layout/cycle8"/>
    <dgm:cxn modelId="{E98C4351-3F90-4509-8251-099B398A0297}" type="presOf" srcId="{40E0B76D-ECCE-437E-86DC-DE0BA5F50E50}" destId="{FD3BA1C9-BC30-48A8-965D-58BCE55F3AAA}" srcOrd="0" destOrd="0" presId="urn:microsoft.com/office/officeart/2005/8/layout/cycle8"/>
    <dgm:cxn modelId="{76EFEDE3-BC79-4CFD-A8A2-F760D5A961B1}" type="presOf" srcId="{5FD0D375-1C7E-4CB0-AE5A-56502B334C4D}" destId="{9A777089-335B-4BE1-971F-C3D45213CA65}" srcOrd="1" destOrd="0" presId="urn:microsoft.com/office/officeart/2005/8/layout/cycle8"/>
    <dgm:cxn modelId="{363EFAF0-AA9C-4856-9509-0106AC9E00A2}" type="presOf" srcId="{CA6D76FC-7F9E-4315-A1D9-6A32AD30898F}" destId="{085ABC0F-0F59-48D4-A730-00D374D9A181}" srcOrd="1" destOrd="0" presId="urn:microsoft.com/office/officeart/2005/8/layout/cycle8"/>
    <dgm:cxn modelId="{5D548BC8-0128-4CFE-963F-E3BD8E1DA77D}" srcId="{1F91A16C-3026-485B-9514-6B4735DCB1DF}" destId="{5FD0D375-1C7E-4CB0-AE5A-56502B334C4D}" srcOrd="0" destOrd="0" parTransId="{F25EF518-E6D3-4B82-9D59-19EE96522753}" sibTransId="{3829DCC6-CB77-4812-96CE-2FFEBA787688}"/>
    <dgm:cxn modelId="{9453E865-5C72-4FCF-A327-CCBADCD419FF}" srcId="{1F91A16C-3026-485B-9514-6B4735DCB1DF}" destId="{40E0B76D-ECCE-437E-86DC-DE0BA5F50E50}" srcOrd="1" destOrd="0" parTransId="{5483A08C-F59F-4B0F-A58B-A78B41296AB6}" sibTransId="{8C3625CF-9E94-49C4-8BF8-46E9C6EE435A}"/>
    <dgm:cxn modelId="{98F5787D-037E-49C6-90E4-82C6E1E266D0}" type="presOf" srcId="{1F91A16C-3026-485B-9514-6B4735DCB1DF}" destId="{0A37DBC3-6565-464E-B554-F603517BB9F6}" srcOrd="0" destOrd="0" presId="urn:microsoft.com/office/officeart/2005/8/layout/cycle8"/>
    <dgm:cxn modelId="{283B9A85-3426-40FB-BCB5-8729ED3A2809}" type="presOf" srcId="{CA6D76FC-7F9E-4315-A1D9-6A32AD30898F}" destId="{3906666B-5E39-4B74-BADE-2FFC8C96465F}" srcOrd="0" destOrd="0" presId="urn:microsoft.com/office/officeart/2005/8/layout/cycle8"/>
    <dgm:cxn modelId="{E6D357A0-40AC-453E-9EC6-A94145DEF0C6}" type="presParOf" srcId="{0A37DBC3-6565-464E-B554-F603517BB9F6}" destId="{414B186C-2159-4118-A70D-89DCF2C77342}" srcOrd="0" destOrd="0" presId="urn:microsoft.com/office/officeart/2005/8/layout/cycle8"/>
    <dgm:cxn modelId="{B739861C-78A3-417D-8798-8254D9512529}" type="presParOf" srcId="{0A37DBC3-6565-464E-B554-F603517BB9F6}" destId="{DE836D15-4E0E-4532-96B1-0F54299D1778}" srcOrd="1" destOrd="0" presId="urn:microsoft.com/office/officeart/2005/8/layout/cycle8"/>
    <dgm:cxn modelId="{B19EFC35-D03A-49EB-90D1-95B06258FFC2}" type="presParOf" srcId="{0A37DBC3-6565-464E-B554-F603517BB9F6}" destId="{F25751BD-2F48-4AA2-9AA2-2139D29F0045}" srcOrd="2" destOrd="0" presId="urn:microsoft.com/office/officeart/2005/8/layout/cycle8"/>
    <dgm:cxn modelId="{1A481A2F-3F52-4BA6-AD43-DF0D60C95E59}" type="presParOf" srcId="{0A37DBC3-6565-464E-B554-F603517BB9F6}" destId="{9A777089-335B-4BE1-971F-C3D45213CA65}" srcOrd="3" destOrd="0" presId="urn:microsoft.com/office/officeart/2005/8/layout/cycle8"/>
    <dgm:cxn modelId="{B679F769-93E8-461B-88F8-DEFF035D5EFB}" type="presParOf" srcId="{0A37DBC3-6565-464E-B554-F603517BB9F6}" destId="{FD3BA1C9-BC30-48A8-965D-58BCE55F3AAA}" srcOrd="4" destOrd="0" presId="urn:microsoft.com/office/officeart/2005/8/layout/cycle8"/>
    <dgm:cxn modelId="{86FC6E74-ECFD-489C-9BEA-5C66CFAFF874}" type="presParOf" srcId="{0A37DBC3-6565-464E-B554-F603517BB9F6}" destId="{E75E0648-A981-4A78-825B-602A30D13595}" srcOrd="5" destOrd="0" presId="urn:microsoft.com/office/officeart/2005/8/layout/cycle8"/>
    <dgm:cxn modelId="{70EFE878-9DB5-499B-837F-4BA4921757AD}" type="presParOf" srcId="{0A37DBC3-6565-464E-B554-F603517BB9F6}" destId="{02A54F09-08EF-49FD-B9EE-5673BBBB4846}" srcOrd="6" destOrd="0" presId="urn:microsoft.com/office/officeart/2005/8/layout/cycle8"/>
    <dgm:cxn modelId="{EAF53C6D-B6A9-4879-98B6-7D1F5CF8E42B}" type="presParOf" srcId="{0A37DBC3-6565-464E-B554-F603517BB9F6}" destId="{E575435D-1AA4-420C-B302-866D175E3AC9}" srcOrd="7" destOrd="0" presId="urn:microsoft.com/office/officeart/2005/8/layout/cycle8"/>
    <dgm:cxn modelId="{D7694058-9351-48EE-847E-83705AB95D72}" type="presParOf" srcId="{0A37DBC3-6565-464E-B554-F603517BB9F6}" destId="{3906666B-5E39-4B74-BADE-2FFC8C96465F}" srcOrd="8" destOrd="0" presId="urn:microsoft.com/office/officeart/2005/8/layout/cycle8"/>
    <dgm:cxn modelId="{25197102-8F03-4865-8199-21506D637F3F}" type="presParOf" srcId="{0A37DBC3-6565-464E-B554-F603517BB9F6}" destId="{1C3BE864-286A-43A5-AF50-79D33832B267}" srcOrd="9" destOrd="0" presId="urn:microsoft.com/office/officeart/2005/8/layout/cycle8"/>
    <dgm:cxn modelId="{C499107F-C45C-4C2E-A5D4-DC6D5F3A8EE8}" type="presParOf" srcId="{0A37DBC3-6565-464E-B554-F603517BB9F6}" destId="{238D99EE-F084-43E0-9129-37A704407D1C}" srcOrd="10" destOrd="0" presId="urn:microsoft.com/office/officeart/2005/8/layout/cycle8"/>
    <dgm:cxn modelId="{21502DA3-7387-41BC-98B8-A59E75AAE707}" type="presParOf" srcId="{0A37DBC3-6565-464E-B554-F603517BB9F6}" destId="{085ABC0F-0F59-48D4-A730-00D374D9A181}" srcOrd="11" destOrd="0" presId="urn:microsoft.com/office/officeart/2005/8/layout/cycle8"/>
    <dgm:cxn modelId="{625137D7-41D5-4FB9-A863-12D465FD99F2}" type="presParOf" srcId="{0A37DBC3-6565-464E-B554-F603517BB9F6}" destId="{A43FC213-8D91-4F12-96BB-0310E5C8AFC7}" srcOrd="12" destOrd="0" presId="urn:microsoft.com/office/officeart/2005/8/layout/cycle8"/>
    <dgm:cxn modelId="{F9F1BABD-EEEB-4DC1-9724-1E2CA7E574BB}" type="presParOf" srcId="{0A37DBC3-6565-464E-B554-F603517BB9F6}" destId="{6A539FDA-847E-42B2-AAF8-BD3A1010C4C3}" srcOrd="13" destOrd="0" presId="urn:microsoft.com/office/officeart/2005/8/layout/cycle8"/>
    <dgm:cxn modelId="{769718A1-EAD3-430E-9353-A68CD908AD56}" type="presParOf" srcId="{0A37DBC3-6565-464E-B554-F603517BB9F6}" destId="{AD99BEA2-27BF-407D-BE45-36630F755CAF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4B186C-2159-4118-A70D-89DCF2C77342}">
      <dsp:nvSpPr>
        <dsp:cNvPr id="0" name=""/>
        <dsp:cNvSpPr/>
      </dsp:nvSpPr>
      <dsp:spPr>
        <a:xfrm>
          <a:off x="1540897" y="228060"/>
          <a:ext cx="3516137" cy="3516137"/>
        </a:xfrm>
        <a:prstGeom prst="pie">
          <a:avLst>
            <a:gd name="adj1" fmla="val 16200000"/>
            <a:gd name="adj2" fmla="val 18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Исследовательская работа</a:t>
          </a:r>
          <a:endParaRPr lang="ru-RU" sz="2000" kern="1200" dirty="0"/>
        </a:p>
      </dsp:txBody>
      <dsp:txXfrm>
        <a:off x="3393985" y="973146"/>
        <a:ext cx="1255763" cy="1046469"/>
      </dsp:txXfrm>
    </dsp:sp>
    <dsp:sp modelId="{FD3BA1C9-BC30-48A8-965D-58BCE55F3AAA}">
      <dsp:nvSpPr>
        <dsp:cNvPr id="0" name=""/>
        <dsp:cNvSpPr/>
      </dsp:nvSpPr>
      <dsp:spPr>
        <a:xfrm>
          <a:off x="1332407" y="387074"/>
          <a:ext cx="3516137" cy="3516137"/>
        </a:xfrm>
        <a:prstGeom prst="pie">
          <a:avLst>
            <a:gd name="adj1" fmla="val 1800000"/>
            <a:gd name="adj2" fmla="val 90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Самостоятельная работа на интернет-портале «</a:t>
          </a:r>
          <a:r>
            <a:rPr lang="ru-RU" sz="1600" kern="1200" dirty="0" err="1" smtClean="0"/>
            <a:t>Учи.ру</a:t>
          </a:r>
          <a:r>
            <a:rPr lang="ru-RU" sz="1600" kern="1200" dirty="0" smtClean="0"/>
            <a:t>»</a:t>
          </a:r>
          <a:endParaRPr lang="ru-RU" sz="1600" kern="1200" dirty="0"/>
        </a:p>
      </dsp:txBody>
      <dsp:txXfrm>
        <a:off x="2169583" y="2668378"/>
        <a:ext cx="1883645" cy="920893"/>
      </dsp:txXfrm>
    </dsp:sp>
    <dsp:sp modelId="{3906666B-5E39-4B74-BADE-2FFC8C96465F}">
      <dsp:nvSpPr>
        <dsp:cNvPr id="0" name=""/>
        <dsp:cNvSpPr/>
      </dsp:nvSpPr>
      <dsp:spPr>
        <a:xfrm>
          <a:off x="1152116" y="263080"/>
          <a:ext cx="3516137" cy="3516137"/>
        </a:xfrm>
        <a:prstGeom prst="pie">
          <a:avLst>
            <a:gd name="adj1" fmla="val 90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Обучение в сотрудничестве</a:t>
          </a:r>
          <a:endParaRPr lang="ru-RU" sz="1400" kern="1200" dirty="0"/>
        </a:p>
      </dsp:txBody>
      <dsp:txXfrm>
        <a:off x="1559402" y="1008167"/>
        <a:ext cx="1255763" cy="1046469"/>
      </dsp:txXfrm>
    </dsp:sp>
    <dsp:sp modelId="{A43FC213-8D91-4F12-96BB-0310E5C8AFC7}">
      <dsp:nvSpPr>
        <dsp:cNvPr id="0" name=""/>
        <dsp:cNvSpPr/>
      </dsp:nvSpPr>
      <dsp:spPr>
        <a:xfrm>
          <a:off x="1323522" y="10394"/>
          <a:ext cx="3951468" cy="3951468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539FDA-847E-42B2-AAF8-BD3A1010C4C3}">
      <dsp:nvSpPr>
        <dsp:cNvPr id="0" name=""/>
        <dsp:cNvSpPr/>
      </dsp:nvSpPr>
      <dsp:spPr>
        <a:xfrm>
          <a:off x="1114741" y="169186"/>
          <a:ext cx="3951468" cy="3951468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99BEA2-27BF-407D-BE45-36630F755CAF}">
      <dsp:nvSpPr>
        <dsp:cNvPr id="0" name=""/>
        <dsp:cNvSpPr/>
      </dsp:nvSpPr>
      <dsp:spPr>
        <a:xfrm>
          <a:off x="934160" y="45415"/>
          <a:ext cx="3951468" cy="3951468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image" Target="../media/image15.emf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image" Target="../media/image51.emf"/><Relationship Id="rId5" Type="http://schemas.openxmlformats.org/officeDocument/2006/relationships/image" Target="../media/image55.emf"/><Relationship Id="rId4" Type="http://schemas.openxmlformats.org/officeDocument/2006/relationships/image" Target="../media/image54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0.26843</cdr:x>
      <cdr:y>0</cdr:y>
    </cdr:from>
    <cdr:to>
      <cdr:x>0.77843</cdr:x>
      <cdr:y>0.23077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936104" y="0"/>
          <a:ext cx="1778496" cy="42266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100" dirty="0" smtClean="0"/>
            <a:t> 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0.24778</cdr:x>
      <cdr:y>0</cdr:y>
    </cdr:from>
    <cdr:to>
      <cdr:x>0.50999</cdr:x>
      <cdr:y>0.48841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864096" y="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0.32141</cdr:x>
      <cdr:y>5.45983E-7</cdr:y>
    </cdr:from>
    <cdr:to>
      <cdr:x>0.764</cdr:x>
      <cdr:y>0.33164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120848" y="1"/>
          <a:ext cx="1543448" cy="60742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600" b="1" dirty="0" smtClean="0"/>
            <a:t>Результаты ВПР </a:t>
          </a:r>
        </a:p>
        <a:p xmlns:a="http://schemas.openxmlformats.org/drawingml/2006/main">
          <a:r>
            <a:rPr lang="ru-RU" sz="1600" b="1" dirty="0" smtClean="0"/>
            <a:t>Количество 5 и4</a:t>
          </a:r>
        </a:p>
        <a:p xmlns:a="http://schemas.openxmlformats.org/drawingml/2006/main">
          <a:endParaRPr lang="ru-RU" sz="1600" b="1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053A81-90D9-4899-AD2A-61E6CF7E530F}" type="datetimeFigureOut">
              <a:rPr lang="ru-RU" smtClean="0"/>
              <a:t>22.03.2019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C07F04-0EC1-410E-A47F-EDF9A597A0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3968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07F04-0EC1-410E-A47F-EDF9A597A0D1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882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4000">
              <a:srgbClr val="DFD3D1"/>
            </a:gs>
            <a:gs pos="42000">
              <a:schemeClr val="accent6">
                <a:lumMod val="40000"/>
                <a:lumOff val="60000"/>
              </a:schemeClr>
            </a:gs>
            <a:gs pos="87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22.03.2019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3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10" Type="http://schemas.openxmlformats.org/officeDocument/2006/relationships/image" Target="../media/image8.jpeg"/><Relationship Id="rId4" Type="http://schemas.openxmlformats.org/officeDocument/2006/relationships/image" Target="../media/image4.jpeg"/><Relationship Id="rId9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13" Type="http://schemas.openxmlformats.org/officeDocument/2006/relationships/image" Target="../media/image27.jpeg"/><Relationship Id="rId18" Type="http://schemas.openxmlformats.org/officeDocument/2006/relationships/image" Target="../media/image18.emf"/><Relationship Id="rId3" Type="http://schemas.openxmlformats.org/officeDocument/2006/relationships/image" Target="../media/image21.jpeg"/><Relationship Id="rId21" Type="http://schemas.openxmlformats.org/officeDocument/2006/relationships/oleObject" Target="../embeddings/oleObject6.bin"/><Relationship Id="rId7" Type="http://schemas.openxmlformats.org/officeDocument/2006/relationships/oleObject" Target="../embeddings/oleObject2.bin"/><Relationship Id="rId12" Type="http://schemas.openxmlformats.org/officeDocument/2006/relationships/image" Target="../media/image26.jpeg"/><Relationship Id="rId17" Type="http://schemas.openxmlformats.org/officeDocument/2006/relationships/oleObject" Target="../embeddings/oleObject4.bin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17.emf"/><Relationship Id="rId20" Type="http://schemas.openxmlformats.org/officeDocument/2006/relationships/image" Target="../media/image19.e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emf"/><Relationship Id="rId11" Type="http://schemas.openxmlformats.org/officeDocument/2006/relationships/image" Target="../media/image25.jpeg"/><Relationship Id="rId5" Type="http://schemas.openxmlformats.org/officeDocument/2006/relationships/oleObject" Target="../embeddings/oleObject1.bin"/><Relationship Id="rId15" Type="http://schemas.openxmlformats.org/officeDocument/2006/relationships/oleObject" Target="../embeddings/oleObject3.bin"/><Relationship Id="rId10" Type="http://schemas.openxmlformats.org/officeDocument/2006/relationships/image" Target="../media/image24.jpeg"/><Relationship Id="rId19" Type="http://schemas.openxmlformats.org/officeDocument/2006/relationships/oleObject" Target="../embeddings/oleObject5.bin"/><Relationship Id="rId4" Type="http://schemas.openxmlformats.org/officeDocument/2006/relationships/image" Target="../media/image22.jpeg"/><Relationship Id="rId9" Type="http://schemas.openxmlformats.org/officeDocument/2006/relationships/image" Target="../media/image23.jpeg"/><Relationship Id="rId14" Type="http://schemas.openxmlformats.org/officeDocument/2006/relationships/image" Target="../media/image28.png"/><Relationship Id="rId22" Type="http://schemas.openxmlformats.org/officeDocument/2006/relationships/image" Target="../media/image20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49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48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4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13" Type="http://schemas.openxmlformats.org/officeDocument/2006/relationships/oleObject" Target="../embeddings/oleObject10.bin"/><Relationship Id="rId18" Type="http://schemas.openxmlformats.org/officeDocument/2006/relationships/image" Target="../media/image55.emf"/><Relationship Id="rId3" Type="http://schemas.openxmlformats.org/officeDocument/2006/relationships/oleObject" Target="../embeddings/oleObject7.bin"/><Relationship Id="rId7" Type="http://schemas.openxmlformats.org/officeDocument/2006/relationships/image" Target="../media/image58.jpeg"/><Relationship Id="rId12" Type="http://schemas.openxmlformats.org/officeDocument/2006/relationships/image" Target="../media/image53.emf"/><Relationship Id="rId17" Type="http://schemas.openxmlformats.org/officeDocument/2006/relationships/oleObject" Target="../embeddings/oleObject11.bin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61.jpeg"/><Relationship Id="rId1" Type="http://schemas.openxmlformats.org/officeDocument/2006/relationships/vmlDrawing" Target="../drawings/vmlDrawing2.vml"/><Relationship Id="rId6" Type="http://schemas.openxmlformats.org/officeDocument/2006/relationships/image" Target="../media/image57.jpeg"/><Relationship Id="rId11" Type="http://schemas.openxmlformats.org/officeDocument/2006/relationships/oleObject" Target="../embeddings/oleObject9.bin"/><Relationship Id="rId5" Type="http://schemas.openxmlformats.org/officeDocument/2006/relationships/image" Target="../media/image56.jpeg"/><Relationship Id="rId15" Type="http://schemas.openxmlformats.org/officeDocument/2006/relationships/image" Target="../media/image60.jpeg"/><Relationship Id="rId10" Type="http://schemas.openxmlformats.org/officeDocument/2006/relationships/image" Target="../media/image52.emf"/><Relationship Id="rId4" Type="http://schemas.openxmlformats.org/officeDocument/2006/relationships/image" Target="../media/image51.emf"/><Relationship Id="rId9" Type="http://schemas.openxmlformats.org/officeDocument/2006/relationships/oleObject" Target="../embeddings/oleObject8.bin"/><Relationship Id="rId14" Type="http://schemas.openxmlformats.org/officeDocument/2006/relationships/image" Target="../media/image54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png"/><Relationship Id="rId7" Type="http://schemas.openxmlformats.org/officeDocument/2006/relationships/image" Target="../media/image67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jpeg"/><Relationship Id="rId5" Type="http://schemas.openxmlformats.org/officeDocument/2006/relationships/image" Target="../media/image65.png"/><Relationship Id="rId10" Type="http://schemas.openxmlformats.org/officeDocument/2006/relationships/image" Target="../media/image70.jpeg"/><Relationship Id="rId4" Type="http://schemas.openxmlformats.org/officeDocument/2006/relationships/image" Target="../media/image64.png"/><Relationship Id="rId9" Type="http://schemas.openxmlformats.org/officeDocument/2006/relationships/image" Target="../media/image6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2000" b="1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276872"/>
            <a:ext cx="3400425" cy="2828925"/>
          </a:xfrm>
        </p:spPr>
      </p:pic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4800" b="1" dirty="0" smtClean="0"/>
              <a:t>МОРОЗОВА</a:t>
            </a:r>
          </a:p>
          <a:p>
            <a:pPr marL="0" indent="0">
              <a:buNone/>
            </a:pPr>
            <a:r>
              <a:rPr lang="ru-RU" sz="4000" b="1" dirty="0" smtClean="0"/>
              <a:t>Елена Владимировна</a:t>
            </a:r>
          </a:p>
          <a:p>
            <a:pPr marL="0" indent="0">
              <a:buNone/>
            </a:pPr>
            <a:r>
              <a:rPr lang="ru-RU" sz="2000" b="1" dirty="0"/>
              <a:t>муниципальное бюджетное общеобразовательное учреждение</a:t>
            </a:r>
          </a:p>
          <a:p>
            <a:pPr marL="0" indent="0">
              <a:buNone/>
            </a:pPr>
            <a:r>
              <a:rPr lang="ru-RU" sz="2000" b="1" dirty="0"/>
              <a:t>города Ростова-на-Дону «Школа № 67 имени 6-й  Гвардейской </a:t>
            </a:r>
            <a:r>
              <a:rPr lang="ru-RU" sz="2000" b="1" dirty="0" err="1"/>
              <a:t>Сивашской</a:t>
            </a:r>
            <a:r>
              <a:rPr lang="ru-RU" sz="2000" b="1" dirty="0"/>
              <a:t> танковой бригады»</a:t>
            </a:r>
          </a:p>
          <a:p>
            <a:pPr marL="0" indent="0">
              <a:buNone/>
            </a:pPr>
            <a:r>
              <a:rPr lang="ru-RU" sz="2000" b="1" dirty="0" smtClean="0"/>
              <a:t>СТАЖ РАБОТЫ -28 ЛЕТ</a:t>
            </a:r>
          </a:p>
          <a:p>
            <a:pPr marL="0" indent="0">
              <a:buNone/>
            </a:pPr>
            <a:endParaRPr lang="ru-RU" sz="2000" b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00808"/>
            <a:ext cx="3428184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37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1" name="Picture 17" descr="C:\Users\Елена\Desktop\грамоты учеников 2014-2018\ДГТУ\Дамир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687" y="1256159"/>
            <a:ext cx="1972800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Елена\Desktop\для загрузки на сайты\грамоты учеников\сюняев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745" y="4079944"/>
            <a:ext cx="1943451" cy="2737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 smtClean="0"/>
              <a:t>РЕЗУЛЬТАТЫ УЧЕБНЫХ</a:t>
            </a:r>
            <a:br>
              <a:rPr lang="ru-RU" sz="3200" b="1" dirty="0" smtClean="0"/>
            </a:br>
            <a:r>
              <a:rPr lang="ru-RU" sz="3200" b="1" dirty="0" smtClean="0"/>
              <a:t> ДОСТИЖЕНИЙ ОБУЧАЮЩИХСЯ</a:t>
            </a:r>
            <a:endParaRPr lang="ru-RU" sz="3200" b="1" dirty="0"/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942126161"/>
              </p:ext>
            </p:extLst>
          </p:nvPr>
        </p:nvGraphicFramePr>
        <p:xfrm>
          <a:off x="191509" y="1916832"/>
          <a:ext cx="3475178" cy="21021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23528" y="1628800"/>
            <a:ext cx="3343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ДИНАМИКА КАЧЕСТВА ЗНАНИЙ</a:t>
            </a:r>
            <a:endParaRPr lang="ru-RU" b="1" dirty="0"/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160075123"/>
              </p:ext>
            </p:extLst>
          </p:nvPr>
        </p:nvGraphicFramePr>
        <p:xfrm>
          <a:off x="1691680" y="3920455"/>
          <a:ext cx="3456383" cy="28014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1027" name="Picture 3" descr="C:\Users\Елена\Desktop\Фактор Роста\Грамоты крестики\кн Азаренко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09" y="4175370"/>
            <a:ext cx="1800200" cy="2546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J:\Набор 2013-2017\20160211_12114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8489" y="1296809"/>
            <a:ext cx="1602060" cy="258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C:\Users\Елена\Desktop\грамоты учеников 2014-2018\ДГТУ\P70925-19284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549" y="1255145"/>
            <a:ext cx="1943451" cy="2624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C:\Users\Елена\Desktop\Фактор Роста\грамоты Первоклассник\3116768-3116769-img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242" y="4070774"/>
            <a:ext cx="1909429" cy="2701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8588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6059016" cy="1143000"/>
          </a:xfrm>
        </p:spPr>
        <p:txBody>
          <a:bodyPr>
            <a:normAutofit/>
          </a:bodyPr>
          <a:lstStyle/>
          <a:p>
            <a:r>
              <a:rPr lang="ru-RU" sz="4000" b="1" dirty="0" smtClean="0"/>
              <a:t>РЕЗУЛЬТАТЫ ОБУЧЕНИЯ</a:t>
            </a:r>
            <a:endParaRPr lang="ru-RU" sz="4000" b="1" dirty="0"/>
          </a:p>
        </p:txBody>
      </p:sp>
      <p:pic>
        <p:nvPicPr>
          <p:cNvPr id="2050" name="Picture 2" descr="J:\Набор 2013-2017\IMG_17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437112"/>
            <a:ext cx="2932100" cy="219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Елена\Desktop\для загрузки на сайты\грамоты учеников\чупах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228104"/>
            <a:ext cx="1702302" cy="2408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Елена\Desktop\для загрузки на сайты\грамоты учеников\бархян окр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228103"/>
            <a:ext cx="1702303" cy="2408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Елена\Desktop\Фактор Роста\грамоты 3 классники\Семенов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4228104"/>
            <a:ext cx="1683732" cy="2381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51920" y="3858771"/>
            <a:ext cx="5121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КОНКУРСЫ ПО ОКРУЖАЮЩЕМУ МИРУ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319" y="1484784"/>
            <a:ext cx="48497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sz="1600" b="1" kern="0" dirty="0">
                <a:solidFill>
                  <a:srgbClr val="002060"/>
                </a:solidFill>
                <a:latin typeface="Arial"/>
              </a:rPr>
              <a:t>КОНКУРС ПО ЯЗЫКОЗНАНИЮ «РУССКИЙ МЕДВЕЖОНОК»</a:t>
            </a:r>
          </a:p>
        </p:txBody>
      </p:sp>
      <p:pic>
        <p:nvPicPr>
          <p:cNvPr id="2056" name="Picture 8" descr="C:\Users\Елена\Desktop\для загрузки на сайты\IMG_002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30"/>
          <a:stretch/>
        </p:blipFill>
        <p:spPr bwMode="auto">
          <a:xfrm>
            <a:off x="6584875" y="190373"/>
            <a:ext cx="2327920" cy="2795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Елена\Desktop\для загрузки на сайты\IMG-20180217-WA000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80" y="2124130"/>
            <a:ext cx="2812851" cy="210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120058308"/>
              </p:ext>
            </p:extLst>
          </p:nvPr>
        </p:nvGraphicFramePr>
        <p:xfrm>
          <a:off x="3024528" y="1588229"/>
          <a:ext cx="4139760" cy="30649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2088528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C:\Users\Елена\Desktop\Фактор Роста\грамоты 3 классники\Панченко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614318"/>
            <a:ext cx="1272425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4" y="274638"/>
            <a:ext cx="6336702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Внеурочная деятельность</a:t>
            </a:r>
            <a:endParaRPr lang="ru-RU" b="1" dirty="0"/>
          </a:p>
        </p:txBody>
      </p:sp>
      <p:pic>
        <p:nvPicPr>
          <p:cNvPr id="3074" name="Picture 2" descr="J:\Набор 2013-2017\день птиц\SAM_02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789929"/>
            <a:ext cx="2664296" cy="1998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3719711"/>
              </p:ext>
            </p:extLst>
          </p:nvPr>
        </p:nvGraphicFramePr>
        <p:xfrm>
          <a:off x="7740352" y="4934466"/>
          <a:ext cx="1224136" cy="17448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0" name="Acrobat Document" r:id="rId5" imgW="5505315" imgH="7848420" progId="AcroExch.Document.7">
                  <p:embed/>
                </p:oleObj>
              </mc:Choice>
              <mc:Fallback>
                <p:oleObj name="Acrobat Document" r:id="rId5" imgW="5505315" imgH="784842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740352" y="4934466"/>
                        <a:ext cx="1224136" cy="17448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823187"/>
              </p:ext>
            </p:extLst>
          </p:nvPr>
        </p:nvGraphicFramePr>
        <p:xfrm>
          <a:off x="6419906" y="4941168"/>
          <a:ext cx="1212434" cy="17281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1" name="Acrobat Document" r:id="rId7" imgW="5505315" imgH="7848420" progId="AcroExch.Document.7">
                  <p:embed/>
                </p:oleObj>
              </mc:Choice>
              <mc:Fallback>
                <p:oleObj name="Acrobat Document" r:id="rId7" imgW="5505315" imgH="784842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419906" y="4941168"/>
                        <a:ext cx="1212434" cy="17281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5" name="Picture 3" descr="J:\конкурс время добра 2016г\4 сделали кормушки для птиц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744713"/>
            <a:ext cx="1152128" cy="204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J:\Добрые дела 2017 год\дети нашего  класса сделали скворечники для птиц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877" y="908719"/>
            <a:ext cx="1417324" cy="188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Елена\Desktop\Фактор Роста\грамоты 3 классники\Сорокина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4" y="4581129"/>
            <a:ext cx="1272441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Елена\Desktop\Фактор Роста\грамоты Всезнайки Морозова\Булгакова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614318"/>
            <a:ext cx="1272425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Елена\Desktop\Фактор Роста\грамоты Всезнайки Морозова\малый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767" y="4636617"/>
            <a:ext cx="1272425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731" y="3789040"/>
            <a:ext cx="491966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5124322"/>
              </p:ext>
            </p:extLst>
          </p:nvPr>
        </p:nvGraphicFramePr>
        <p:xfrm>
          <a:off x="1835696" y="1871755"/>
          <a:ext cx="1271957" cy="18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2" name="Acrobat Document" r:id="rId15" imgW="5667172" imgH="8019870" progId="AcroExch.Document.7">
                  <p:embed/>
                </p:oleObj>
              </mc:Choice>
              <mc:Fallback>
                <p:oleObj name="Acrobat Document" r:id="rId15" imgW="5667172" imgH="801987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835696" y="1871755"/>
                        <a:ext cx="1271957" cy="180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6981845"/>
              </p:ext>
            </p:extLst>
          </p:nvPr>
        </p:nvGraphicFramePr>
        <p:xfrm>
          <a:off x="3398143" y="1853601"/>
          <a:ext cx="1271957" cy="18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3" name="Acrobat Document" r:id="rId17" imgW="5667172" imgH="8019870" progId="AcroExch.Document.7">
                  <p:embed/>
                </p:oleObj>
              </mc:Choice>
              <mc:Fallback>
                <p:oleObj name="Acrobat Document" r:id="rId17" imgW="5667172" imgH="801987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3398143" y="1853601"/>
                        <a:ext cx="1271957" cy="180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0018644"/>
              </p:ext>
            </p:extLst>
          </p:nvPr>
        </p:nvGraphicFramePr>
        <p:xfrm>
          <a:off x="4860032" y="1853601"/>
          <a:ext cx="1262825" cy="18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4" name="Acrobat Document" r:id="rId19" imgW="5505315" imgH="7848420" progId="AcroExch.Document.7">
                  <p:embed/>
                </p:oleObj>
              </mc:Choice>
              <mc:Fallback>
                <p:oleObj name="Acrobat Document" r:id="rId19" imgW="5505315" imgH="784842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4860032" y="1853601"/>
                        <a:ext cx="1262825" cy="180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6902860"/>
              </p:ext>
            </p:extLst>
          </p:nvPr>
        </p:nvGraphicFramePr>
        <p:xfrm>
          <a:off x="161150" y="1268761"/>
          <a:ext cx="1549708" cy="21602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5" name="Acrobat Document" r:id="rId21" imgW="5943600" imgH="8286750" progId="AcroExch.Document.7">
                  <p:embed/>
                </p:oleObj>
              </mc:Choice>
              <mc:Fallback>
                <p:oleObj name="Acrobat Document" r:id="rId21" imgW="5943600" imgH="8286750" progId="AcroExch.Document.7">
                  <p:embed/>
                  <p:pic>
                    <p:nvPicPr>
                      <p:cNvPr id="0" name="Объект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150" y="1268761"/>
                        <a:ext cx="1549708" cy="21602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48202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88" y="116632"/>
            <a:ext cx="6980237" cy="116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 descr="J:\Набор 2013-2017\IMG-20160317-WA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68" y="1052736"/>
            <a:ext cx="1738338" cy="3090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J:\Набор 2013-2017\IMG-20160317-WA00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94" y="4437112"/>
            <a:ext cx="3641082" cy="2048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69917" y="3406297"/>
            <a:ext cx="29903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По историческим</a:t>
            </a:r>
          </a:p>
          <a:p>
            <a:r>
              <a:rPr lang="ru-RU" sz="2800" b="1" dirty="0" smtClean="0"/>
              <a:t>местам </a:t>
            </a:r>
            <a:endParaRPr lang="ru-RU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2411760" y="1052737"/>
            <a:ext cx="15876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Экскурсии</a:t>
            </a:r>
            <a:endParaRPr lang="ru-RU" sz="2400" b="1" dirty="0"/>
          </a:p>
        </p:txBody>
      </p:sp>
      <p:pic>
        <p:nvPicPr>
          <p:cNvPr id="4103" name="Picture 7" descr="J:\Набор 2015-2019\веселые старты\04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1816" y="1286619"/>
            <a:ext cx="2570196" cy="192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948264" y="1286619"/>
            <a:ext cx="19822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 smtClean="0"/>
              <a:t>Мама,папа,я</a:t>
            </a:r>
            <a:r>
              <a:rPr lang="ru-RU" sz="2400" b="1" dirty="0" smtClean="0"/>
              <a:t>-спортивная семья</a:t>
            </a:r>
            <a:endParaRPr lang="ru-RU" sz="2400" b="1" dirty="0"/>
          </a:p>
        </p:txBody>
      </p:sp>
      <p:pic>
        <p:nvPicPr>
          <p:cNvPr id="4104" name="Picture 8" descr="J:\дневник\Алла\Школа\IMG_354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9788" y="2006563"/>
            <a:ext cx="902455" cy="1604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C:\Users\Елена\Downloads\IMG_227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777" y="1813458"/>
            <a:ext cx="2051665" cy="2329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Елена\Desktop\Новая папка\20180528_12460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591" y="4414790"/>
            <a:ext cx="3043652" cy="2139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Елена\Desktop\Новая папка\20180528_12480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358" y="3225347"/>
            <a:ext cx="1940003" cy="344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4315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332656"/>
            <a:ext cx="74888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Создание условий для приобретения обучающимися позитивного социального 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опыта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5122" name="Picture 2" descr="J:\конкурс время добра 2016г\конкурсный день\IMG_70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47" y="5013176"/>
            <a:ext cx="2430000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J:\конкурс время добра 2016г\3 Переводим бабушку через дорогу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04864"/>
            <a:ext cx="1800200" cy="2410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J:\Добрые дела 2017 год\собрали пластиковые бутылки и выбросили в специальные контейнеры для пластик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616952"/>
            <a:ext cx="2016224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J:\Добрые дела 2017 год\сажаем цветы в школьном дворе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7675" y="4026005"/>
            <a:ext cx="1944216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J:\Добрые дела 2017 год\сажаем деревья в школьном дворе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7550" y="2060848"/>
            <a:ext cx="1394341" cy="1859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J:\Добрые дела 2017 год\пришли к деткам в дом ребенка №3, принесли подгузники, одежду, игрушки и сладкие угощения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220057"/>
            <a:ext cx="1761660" cy="234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J:\Добрые дела 2017 год\принесли старые батарейки на утилизацию (2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198" y="2990408"/>
            <a:ext cx="2208245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88557" y="1304598"/>
            <a:ext cx="299865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 smtClean="0">
                <a:latin typeface="Arial" pitchFamily="34" charset="0"/>
              </a:rPr>
              <a:t>Технология </a:t>
            </a:r>
            <a:r>
              <a:rPr lang="ru-RU" b="1" dirty="0">
                <a:latin typeface="Arial" pitchFamily="34" charset="0"/>
              </a:rPr>
              <a:t>«Дети-волонтеры» как активная форма общения</a:t>
            </a:r>
          </a:p>
          <a:p>
            <a:pPr algn="ctr">
              <a:defRPr/>
            </a:pPr>
            <a:r>
              <a:rPr lang="ru-RU" b="1" dirty="0" smtClean="0">
                <a:latin typeface="Arial" pitchFamily="34" charset="0"/>
              </a:rPr>
              <a:t>в </a:t>
            </a:r>
            <a:r>
              <a:rPr lang="ru-RU" b="1" dirty="0">
                <a:latin typeface="Arial" pitchFamily="34" charset="0"/>
              </a:rPr>
              <a:t>детской среде, способствующая ранней</a:t>
            </a:r>
          </a:p>
          <a:p>
            <a:pPr algn="ctr">
              <a:defRPr/>
            </a:pPr>
            <a:r>
              <a:rPr lang="ru-RU" b="1" dirty="0" smtClean="0">
                <a:latin typeface="Arial" pitchFamily="34" charset="0"/>
              </a:rPr>
              <a:t>социализации школьников</a:t>
            </a:r>
            <a:endParaRPr lang="ru-RU" b="1" dirty="0">
              <a:latin typeface="Arial" pitchFamily="34" charset="0"/>
            </a:endParaRPr>
          </a:p>
        </p:txBody>
      </p:sp>
      <p:pic>
        <p:nvPicPr>
          <p:cNvPr id="5130" name="Picture 10" descr="J:\Добрые дела 2017 год\показали 1 классам кукольный театр по правилам дорожного движения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306" y="1239354"/>
            <a:ext cx="2312941" cy="173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8601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J:\Набор 2013-2017\IMG_14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04664"/>
            <a:ext cx="2321220" cy="1740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260648"/>
            <a:ext cx="5987008" cy="1143000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Использование современных образовательных технологий</a:t>
            </a:r>
            <a:endParaRPr lang="ru-RU" sz="3200" b="1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532303542"/>
              </p:ext>
            </p:extLst>
          </p:nvPr>
        </p:nvGraphicFramePr>
        <p:xfrm>
          <a:off x="-900608" y="2672122"/>
          <a:ext cx="6224834" cy="41858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146" name="Picture 2" descr="J:\дневник\Коллажи\collage руки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924944"/>
            <a:ext cx="4752528" cy="3750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J:\Набор 2013-2017\IMG_1489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95" y="1425500"/>
            <a:ext cx="1080120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J:\Набор 2013-2017\IMG_1483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893" y="1437839"/>
            <a:ext cx="1903759" cy="1427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J:\Набор 2013-2017\IMG_1485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815" y="1437840"/>
            <a:ext cx="1903760" cy="1427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J:\Набор 2013-2017\IMG_1481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043" y="1437840"/>
            <a:ext cx="1903759" cy="1427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909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8070310"/>
              </p:ext>
            </p:extLst>
          </p:nvPr>
        </p:nvGraphicFramePr>
        <p:xfrm>
          <a:off x="201260" y="258712"/>
          <a:ext cx="2192486" cy="15497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63" name="Acrobat Document" r:id="rId3" imgW="8019915" imgH="5667285" progId="AcroExch.Document.7">
                  <p:embed/>
                </p:oleObj>
              </mc:Choice>
              <mc:Fallback>
                <p:oleObj name="Acrobat Document" r:id="rId3" imgW="8019915" imgH="5667285" progId="AcroExch.Document.7">
                  <p:embed/>
                  <p:pic>
                    <p:nvPicPr>
                      <p:cNvPr id="0" name="Объект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1260" y="258712"/>
                        <a:ext cx="2192486" cy="15497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555776" y="274638"/>
            <a:ext cx="6408711" cy="1143000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Профессиональное развитие</a:t>
            </a:r>
            <a:endParaRPr lang="ru-RU" sz="3600" b="1" dirty="0"/>
          </a:p>
        </p:txBody>
      </p:sp>
      <p:pic>
        <p:nvPicPr>
          <p:cNvPr id="8194" name="Picture 2" descr="C:\Users\Елена\Desktop\для загрузки на сайты\грамоты Морозова\участие в конференции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568152"/>
            <a:ext cx="1513918" cy="214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Елена\Desktop\для загрузки на сайты\грамоты Морозова\морозова 1 место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151332"/>
            <a:ext cx="1800200" cy="2544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Елена\Desktop\для загрузки на сайты\грамоты Морозова\диплом Морозова 2017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347837"/>
            <a:ext cx="1321897" cy="1868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Елена\Desktop\для загрузки на сайты\грамоты Морозова\диплом 2017 Морозова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422" y="1556792"/>
            <a:ext cx="1510418" cy="2138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9685300"/>
              </p:ext>
            </p:extLst>
          </p:nvPr>
        </p:nvGraphicFramePr>
        <p:xfrm>
          <a:off x="5148064" y="1552228"/>
          <a:ext cx="1785615" cy="25451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64" name="Acrobat Document" r:id="rId9" imgW="5505315" imgH="7848420" progId="AcroExch.Document.7">
                  <p:embed/>
                </p:oleObj>
              </mc:Choice>
              <mc:Fallback>
                <p:oleObj name="Acrobat Document" r:id="rId9" imgW="5505315" imgH="784842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148064" y="1552228"/>
                        <a:ext cx="1785615" cy="25451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1302478"/>
              </p:ext>
            </p:extLst>
          </p:nvPr>
        </p:nvGraphicFramePr>
        <p:xfrm>
          <a:off x="7164288" y="1559099"/>
          <a:ext cx="1728192" cy="24633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65" name="Acrobat Document" r:id="rId11" imgW="5505315" imgH="7848420" progId="AcroExch.Document.7">
                  <p:embed/>
                </p:oleObj>
              </mc:Choice>
              <mc:Fallback>
                <p:oleObj name="Acrobat Document" r:id="rId11" imgW="5505315" imgH="784842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164288" y="1559099"/>
                        <a:ext cx="1728192" cy="24633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9393120"/>
              </p:ext>
            </p:extLst>
          </p:nvPr>
        </p:nvGraphicFramePr>
        <p:xfrm>
          <a:off x="7380312" y="4489791"/>
          <a:ext cx="1508695" cy="2135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66" name="Acrobat Document" r:id="rId13" imgW="5667172" imgH="8019870" progId="AcroExch.Document.7">
                  <p:embed/>
                </p:oleObj>
              </mc:Choice>
              <mc:Fallback>
                <p:oleObj name="Acrobat Document" r:id="rId13" imgW="5667172" imgH="801987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7380312" y="4489791"/>
                        <a:ext cx="1508695" cy="2135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198" name="Picture 6" descr="C:\Users\Елена\Desktop\для загрузки на сайты\грамоты Морозова\бл побед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321385"/>
            <a:ext cx="1656184" cy="2342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C:\Users\Елена\Desktop\для загрузки на сайты\грамоты Морозова\благ за побед морозова окр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321385"/>
            <a:ext cx="1558423" cy="2204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1204755"/>
              </p:ext>
            </p:extLst>
          </p:nvPr>
        </p:nvGraphicFramePr>
        <p:xfrm>
          <a:off x="3347864" y="1585797"/>
          <a:ext cx="1508695" cy="2135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67" name="Acrobat Document" r:id="rId17" imgW="5667172" imgH="8019870" progId="AcroExch.Document.7">
                  <p:embed/>
                </p:oleObj>
              </mc:Choice>
              <mc:Fallback>
                <p:oleObj name="Acrobat Document" r:id="rId17" imgW="5667172" imgH="801987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3347864" y="1585797"/>
                        <a:ext cx="1508695" cy="2135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8324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Обобщение и распространение педагогического опыта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b="1" dirty="0" smtClean="0"/>
              <a:t>сайты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 smtClean="0"/>
              <a:t>Открытые уроки</a:t>
            </a:r>
            <a:endParaRPr lang="ru-RU" dirty="0"/>
          </a:p>
        </p:txBody>
      </p:sp>
      <p:pic>
        <p:nvPicPr>
          <p:cNvPr id="5" name="Рисунок 4"/>
          <p:cNvPicPr/>
          <p:nvPr/>
        </p:nvPicPr>
        <p:blipFill>
          <a:blip r:embed="rId2"/>
          <a:stretch>
            <a:fillRect/>
          </a:stretch>
        </p:blipFill>
        <p:spPr>
          <a:xfrm>
            <a:off x="213294" y="3789040"/>
            <a:ext cx="2826197" cy="1670685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3"/>
          <a:stretch>
            <a:fillRect/>
          </a:stretch>
        </p:blipFill>
        <p:spPr>
          <a:xfrm>
            <a:off x="2391371" y="2639015"/>
            <a:ext cx="2160240" cy="1670685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4"/>
          <a:stretch>
            <a:fillRect/>
          </a:stretch>
        </p:blipFill>
        <p:spPr>
          <a:xfrm>
            <a:off x="188688" y="2060848"/>
            <a:ext cx="2826197" cy="1382653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5"/>
          <a:stretch>
            <a:fillRect/>
          </a:stretch>
        </p:blipFill>
        <p:spPr>
          <a:xfrm>
            <a:off x="2013446" y="4509120"/>
            <a:ext cx="2538165" cy="2246749"/>
          </a:xfrm>
          <a:prstGeom prst="rect">
            <a:avLst/>
          </a:prstGeom>
        </p:spPr>
      </p:pic>
      <p:pic>
        <p:nvPicPr>
          <p:cNvPr id="7170" name="Picture 2" descr="J:\Набор 2015-2019\IMG-20160505-WA000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234837"/>
            <a:ext cx="2304256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J:\Набор 2013-2017\внеурочка 1 а\IMG_146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022" y="3284984"/>
            <a:ext cx="1995996" cy="1496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J:\Набор 2013-2017\13,12,16 (2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789040"/>
            <a:ext cx="1193544" cy="2121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Елена\Downloads\IMG_231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661" y="4832471"/>
            <a:ext cx="2623840" cy="1967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Елена\Downloads\IMG_2319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572" y="2074472"/>
            <a:ext cx="1505446" cy="1129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4799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784</TotalTime>
  <Words>113</Words>
  <Application>Microsoft Office PowerPoint</Application>
  <PresentationFormat>Экран (4:3)</PresentationFormat>
  <Paragraphs>32</Paragraphs>
  <Slides>9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1" baseType="lpstr">
      <vt:lpstr>Тема Office</vt:lpstr>
      <vt:lpstr>Acrobat Document</vt:lpstr>
      <vt:lpstr>Презентация PowerPoint</vt:lpstr>
      <vt:lpstr>РЕЗУЛЬТАТЫ УЧЕБНЫХ  ДОСТИЖЕНИЙ ОБУЧАЮЩИХСЯ</vt:lpstr>
      <vt:lpstr>РЕЗУЛЬТАТЫ ОБУЧЕНИЯ</vt:lpstr>
      <vt:lpstr>Внеурочная деятельность</vt:lpstr>
      <vt:lpstr>Презентация PowerPoint</vt:lpstr>
      <vt:lpstr>Презентация PowerPoint</vt:lpstr>
      <vt:lpstr>Использование современных образовательных технологий</vt:lpstr>
      <vt:lpstr>Профессиональное развитие</vt:lpstr>
      <vt:lpstr>Обобщение и распространение педагогического опыта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</dc:creator>
  <cp:lastModifiedBy>Морозова</cp:lastModifiedBy>
  <cp:revision>46</cp:revision>
  <dcterms:created xsi:type="dcterms:W3CDTF">2018-03-04T12:57:13Z</dcterms:created>
  <dcterms:modified xsi:type="dcterms:W3CDTF">2019-03-22T05:11:47Z</dcterms:modified>
</cp:coreProperties>
</file>